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97aa37954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97aa3795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97aa3795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97aa3795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97aa379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97aa379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97aa3795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97aa3795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97aa3795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97aa3795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97aa3795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97aa3795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97aa37954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97aa37954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97aa37954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97aa37954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97aa379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97aa379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97aa3795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97aa3795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97aa379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97aa379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97aa3795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97aa3795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97aa3795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97aa3795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97aa3795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97aa3795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97aa3795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97aa3795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97aa3795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97aa3795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4.jp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27540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sv" sz="2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Material Properties’ Effect on Sound</a:t>
            </a:r>
            <a:endParaRPr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761775" y="2950725"/>
            <a:ext cx="62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Group 9: Bartosz Brzuchalski, Yilai Chen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836750" y="190500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</a:t>
            </a: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Inharmonicity Coefficient B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674" y="1057563"/>
            <a:ext cx="4014176" cy="30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311700" y="1103925"/>
            <a:ext cx="47160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500">
                <a:solidFill>
                  <a:schemeClr val="dk1"/>
                </a:solidFill>
              </a:rPr>
              <a:t>Steel strings</a:t>
            </a:r>
            <a:r>
              <a:rPr lang="sv" sz="1500">
                <a:solidFill>
                  <a:schemeClr val="dk1"/>
                </a:solidFill>
              </a:rPr>
              <a:t> show the highest initial inharmonicity but stabilize quickly as the harmonic number increases.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500">
                <a:solidFill>
                  <a:schemeClr val="dk1"/>
                </a:solidFill>
              </a:rPr>
              <a:t>Most strings </a:t>
            </a:r>
            <a:r>
              <a:rPr lang="sv" sz="1500">
                <a:solidFill>
                  <a:schemeClr val="dk1"/>
                </a:solidFill>
              </a:rPr>
              <a:t>display small variations, generally staying close to zero inharmonicity.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>
                <a:solidFill>
                  <a:schemeClr val="dk1"/>
                </a:solidFill>
              </a:rPr>
              <a:t>In general, </a:t>
            </a:r>
            <a:r>
              <a:rPr b="1" lang="sv" sz="1500">
                <a:solidFill>
                  <a:schemeClr val="dk1"/>
                </a:solidFill>
              </a:rPr>
              <a:t>inharmonicity decreases with higher harmonic numbers</a:t>
            </a:r>
            <a:r>
              <a:rPr lang="sv" sz="1500">
                <a:solidFill>
                  <a:schemeClr val="dk1"/>
                </a:solidFill>
              </a:rPr>
              <a:t> for all string types.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836750" y="190500"/>
            <a:ext cx="68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</a:t>
            </a: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Envelope of the audio waveform (unison strings)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5" y="1369925"/>
            <a:ext cx="4399374" cy="3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425" y="1369957"/>
            <a:ext cx="4399374" cy="32994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16763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(Soft pluck)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1696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(Strong pluck)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369963"/>
            <a:ext cx="4399374" cy="329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75" y="1369949"/>
            <a:ext cx="4399374" cy="329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16763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(Soft pluck)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61696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(Strong pluck)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836750" y="190500"/>
            <a:ext cx="755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Envelope of the audio waveform (wound strings)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836750" y="190500"/>
            <a:ext cx="77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Envelope of the frequency spectrum (unison strings)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0" y="1371575"/>
            <a:ext cx="4367583" cy="32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583" y="1385875"/>
            <a:ext cx="4329441" cy="32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16763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(Soft pluck)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61696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(Strong pluck)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836750" y="190500"/>
            <a:ext cx="76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Envelope of the frequency spectrum (wound strings)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50" y="1384769"/>
            <a:ext cx="4367574" cy="327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150" y="1384756"/>
            <a:ext cx="4367574" cy="32756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16763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(Soft pluck)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6169638" y="909875"/>
            <a:ext cx="125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(Strong pluck)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1037675" y="179800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85675" y="878225"/>
            <a:ext cx="71034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600">
                <a:solidFill>
                  <a:schemeClr val="dk1"/>
                </a:solidFill>
              </a:rPr>
              <a:t>Wound vs. Unwound Strings: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The greater vibrating mass of wound strings provides a longer vibration duration, which means their amplitude decay may be slower than that of unwound strings.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600">
                <a:solidFill>
                  <a:schemeClr val="dk1"/>
                </a:solidFill>
              </a:rPr>
              <a:t>Roundwound vs. Flatwound: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The former shows stronger high-frequency content with more pronounced peaks beyond 500 Hz. Indicates a brighter tone with more harmonic richness.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600">
                <a:solidFill>
                  <a:schemeClr val="dk1"/>
                </a:solidFill>
              </a:rPr>
              <a:t>Material Influence: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sv" sz="1600">
                <a:solidFill>
                  <a:schemeClr val="dk1"/>
                </a:solidFill>
              </a:rPr>
              <a:t>Steel</a:t>
            </a:r>
            <a:r>
              <a:rPr lang="sv" sz="1600">
                <a:solidFill>
                  <a:schemeClr val="dk1"/>
                </a:solidFill>
              </a:rPr>
              <a:t> strings produce the strongest initial peaks with fast decay in higher harmonics, leading to brightness but short sustain in sound quality.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sv" sz="1600">
                <a:solidFill>
                  <a:schemeClr val="dk1"/>
                </a:solidFill>
              </a:rPr>
              <a:t>Nylgut(wound)</a:t>
            </a:r>
            <a:r>
              <a:rPr lang="sv" sz="1600">
                <a:solidFill>
                  <a:schemeClr val="dk1"/>
                </a:solidFill>
              </a:rPr>
              <a:t> and </a:t>
            </a:r>
            <a:r>
              <a:rPr b="1" lang="sv" sz="1600">
                <a:solidFill>
                  <a:schemeClr val="dk1"/>
                </a:solidFill>
              </a:rPr>
              <a:t>Silk(wound)</a:t>
            </a:r>
            <a:r>
              <a:rPr lang="sv" sz="1600">
                <a:solidFill>
                  <a:schemeClr val="dk1"/>
                </a:solidFill>
              </a:rPr>
              <a:t> show relatively even decay across partials, providing a balanced tonal character.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1037675" y="179800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sz="18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1037675" y="179800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928875" y="641500"/>
            <a:ext cx="680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600">
                <a:solidFill>
                  <a:schemeClr val="dk1"/>
                </a:solidFill>
              </a:rPr>
              <a:t>From Waveform Envelope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600">
                <a:solidFill>
                  <a:schemeClr val="dk1"/>
                </a:solidFill>
              </a:rPr>
              <a:t>Unison: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Steel strings are the big outlier decaying slower than the rest.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600">
                <a:solidFill>
                  <a:schemeClr val="dk1"/>
                </a:solidFill>
              </a:rPr>
              <a:t>Wound: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Flatwound and Silk strings consistently decay </a:t>
            </a:r>
            <a:r>
              <a:rPr lang="sv" sz="1600">
                <a:solidFill>
                  <a:schemeClr val="dk1"/>
                </a:solidFill>
              </a:rPr>
              <a:t>slower and Roundwound strings decay faster.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600">
                <a:solidFill>
                  <a:schemeClr val="dk1"/>
                </a:solidFill>
              </a:rPr>
              <a:t>General: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Differences disappear in higher dynamics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1037675" y="2895325"/>
            <a:ext cx="680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600">
                <a:solidFill>
                  <a:schemeClr val="dk1"/>
                </a:solidFill>
              </a:rPr>
              <a:t>From frequency spectrum envelope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600">
                <a:solidFill>
                  <a:schemeClr val="dk1"/>
                </a:solidFill>
              </a:rPr>
              <a:t>Unison: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Consistently in order of higher frequency content: Steel, Nylon, Nylgut, Gut. Differences get higher for higher dynamics.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600">
                <a:solidFill>
                  <a:schemeClr val="dk1"/>
                </a:solidFill>
              </a:rPr>
              <a:t>Wound: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Roundwounds and Nylon generally have more high frequency content than Flatwounds, Silk and Nylgut but trends are harder to identify for higher dynamics.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037675" y="179800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Answer Our Questions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428400" y="1261475"/>
            <a:ext cx="84039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sv" sz="1600">
                <a:solidFill>
                  <a:schemeClr val="dk2"/>
                </a:solidFill>
              </a:rPr>
              <a:t>Do flatwound strings sound more like gut/silk strings than roundwound strings do?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Somewhat, yes. Flatwounds have more similar decay and high frequency content to gut/silk strings than roundwounds do.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sv" sz="1600">
                <a:solidFill>
                  <a:schemeClr val="dk2"/>
                </a:solidFill>
              </a:rPr>
              <a:t>From a physics standpoint, what characterizes the sounds of different string materials?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Different string materials are able to achieve different frequencies when suspended. They also experience different frequency content at these frequencies, </a:t>
            </a:r>
            <a:r>
              <a:rPr lang="sv" sz="1600">
                <a:solidFill>
                  <a:schemeClr val="dk1"/>
                </a:solidFill>
              </a:rPr>
              <a:t>emit</a:t>
            </a:r>
            <a:r>
              <a:rPr lang="sv" sz="1600">
                <a:solidFill>
                  <a:schemeClr val="dk1"/>
                </a:solidFill>
              </a:rPr>
              <a:t> this content varyingly over time and behave differently at different dynamics.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72750" y="445025"/>
            <a:ext cx="62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Guitar String History: Gut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8425" y="1152475"/>
            <a:ext cx="444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Ancient string instruments used gut strings. They could be blended with different materials such as silk or hair.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Overwinding gut strings with metal was discovered to more easily reach lower pitches.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Winding with a flat wire was beneficial for violins because of higher contact area.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021425" y="527675"/>
            <a:ext cx="3036900" cy="19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021425" y="527675"/>
            <a:ext cx="3124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Timeline:</a:t>
            </a:r>
            <a:endParaRPr b="1" i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1200s: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First “guitars”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(with gut strings)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1660: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Wound strings (Gut strings overwound with metal)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1874: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Flatwound strings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6938" y="2737575"/>
            <a:ext cx="1339676" cy="2312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4"/>
          <p:cNvCxnSpPr/>
          <p:nvPr/>
        </p:nvCxnSpPr>
        <p:spPr>
          <a:xfrm>
            <a:off x="7566950" y="1177825"/>
            <a:ext cx="0" cy="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/>
          <p:nvPr/>
        </p:nvCxnSpPr>
        <p:spPr>
          <a:xfrm flipH="1">
            <a:off x="7558550" y="1855725"/>
            <a:ext cx="84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975" y="3386350"/>
            <a:ext cx="2368701" cy="158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972750" y="445025"/>
            <a:ext cx="62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Guitar String History: Steel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28425" y="937625"/>
            <a:ext cx="44424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As technology progressed, steel strings became cheap to manufacture.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Flat-top and arch-top guitars for steel strings designed by Larson Brothers and Gibson in late 1800s, implementing flatwound steel strings.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Steel-string guitars popularized in mainstream music in 1930s and became electric.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Roundwound strings with more high end to cut through surrounding sound have become the standard.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001900" y="539375"/>
            <a:ext cx="3006600" cy="25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942800" y="539375"/>
            <a:ext cx="31248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Timeline:</a:t>
            </a:r>
            <a:endParaRPr b="1" i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1800s: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Unison steel strings 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1874: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Flatwound strings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Late 1800s: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Flat-top and Arch-top steel string guitars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1960s: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Roundwound guitar strings</a:t>
            </a:r>
            <a:endParaRPr sz="8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7505200" y="1152475"/>
            <a:ext cx="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/>
          <p:nvPr/>
        </p:nvCxnSpPr>
        <p:spPr>
          <a:xfrm>
            <a:off x="7505200" y="1686875"/>
            <a:ext cx="0" cy="2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5"/>
          <p:cNvCxnSpPr/>
          <p:nvPr/>
        </p:nvCxnSpPr>
        <p:spPr>
          <a:xfrm>
            <a:off x="7516725" y="2387000"/>
            <a:ext cx="0" cy="2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3511" y="3397022"/>
            <a:ext cx="1680500" cy="174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050" y="3735374"/>
            <a:ext cx="2642225" cy="7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4659125" y="4504325"/>
            <a:ext cx="92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100">
                <a:solidFill>
                  <a:schemeClr val="dk2"/>
                </a:solidFill>
              </a:rPr>
              <a:t>Flatwound</a:t>
            </a:r>
            <a:endParaRPr i="1" sz="1100">
              <a:solidFill>
                <a:schemeClr val="dk2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5465676" y="4504325"/>
            <a:ext cx="103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100">
                <a:solidFill>
                  <a:schemeClr val="dk2"/>
                </a:solidFill>
              </a:rPr>
              <a:t>Roundwound</a:t>
            </a:r>
            <a:endParaRPr i="1" sz="11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398976" y="4504325"/>
            <a:ext cx="103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100">
                <a:solidFill>
                  <a:schemeClr val="dk2"/>
                </a:solidFill>
              </a:rPr>
              <a:t>Half-wound</a:t>
            </a:r>
            <a:endParaRPr i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972750" y="445025"/>
            <a:ext cx="622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Guitar String History: Nylon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28425" y="937625"/>
            <a:ext cx="50463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DuPont invents the synthetic polymer material Nylon in 1935.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During WW2 the military was using gut for surgery which meant a gut shortage for strings.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Classical guitarist André Segovia and instrument maker Albert Augustine developed nylon guitar string to be </a:t>
            </a:r>
            <a:r>
              <a:rPr lang="sv" sz="1600">
                <a:solidFill>
                  <a:schemeClr val="dk1"/>
                </a:solidFill>
              </a:rPr>
              <a:t>commercially</a:t>
            </a:r>
            <a:r>
              <a:rPr lang="sv" sz="1600">
                <a:solidFill>
                  <a:schemeClr val="dk1"/>
                </a:solidFill>
              </a:rPr>
              <a:t> manufactured (1948).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sv" sz="1600">
                <a:solidFill>
                  <a:schemeClr val="dk1"/>
                </a:solidFill>
              </a:rPr>
              <a:t>Nylgut (synthetic material replicating gut) was developed by Aquila in 1997 to better replicate timbre of gut strings than nylon.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048375" y="571500"/>
            <a:ext cx="3019200" cy="210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5995575" y="571500"/>
            <a:ext cx="31248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Timeline:</a:t>
            </a:r>
            <a:endParaRPr b="1" i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1935: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Nylon invented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1948: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Commercially manufactured nylon strings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1997: </a:t>
            </a:r>
            <a:r>
              <a:rPr lang="sv" sz="11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Nylgut (synthetic gut) strings</a:t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7524750" y="117157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7524750" y="1828800"/>
            <a:ext cx="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0" y="3318500"/>
            <a:ext cx="1866900" cy="18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275" y="3318496"/>
            <a:ext cx="2013826" cy="182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994375" y="500525"/>
            <a:ext cx="62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Questions We Want Answered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28400" y="1261475"/>
            <a:ext cx="84039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sv" sz="1600">
                <a:solidFill>
                  <a:schemeClr val="dk1"/>
                </a:solidFill>
              </a:rPr>
              <a:t>Do flatwound strings sound more like gut/silk strings than roundwound strings do?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sv" sz="1600">
                <a:solidFill>
                  <a:schemeClr val="dk1"/>
                </a:solidFill>
              </a:rPr>
              <a:t>From a physics standpoint, what characterizes the sounds of different string materials?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879575" y="182450"/>
            <a:ext cx="62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Method: </a:t>
            </a:r>
            <a:r>
              <a:rPr lang="sv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Laboratory</a:t>
            </a:r>
            <a:r>
              <a:rPr lang="sv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Setup &amp; Strings Used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98375" y="705650"/>
            <a:ext cx="74502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sv" sz="1600">
                <a:solidFill>
                  <a:schemeClr val="dk1"/>
                </a:solidFill>
              </a:rPr>
              <a:t>Location:</a:t>
            </a:r>
            <a:r>
              <a:rPr lang="sv" sz="1600">
                <a:solidFill>
                  <a:schemeClr val="dk1"/>
                </a:solidFill>
              </a:rPr>
              <a:t> Speech, Music, and Hearing Department at KTH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sv" sz="1600">
                <a:solidFill>
                  <a:schemeClr val="dk1"/>
                </a:solidFill>
              </a:rPr>
              <a:t>Equipment:</a:t>
            </a:r>
            <a:r>
              <a:rPr lang="sv" sz="1600">
                <a:solidFill>
                  <a:schemeClr val="dk1"/>
                </a:solidFill>
              </a:rPr>
              <a:t> Suspension mechanism (same as Guitar Lab), condenser microphone, audio interface, computer (Audacity)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sv" sz="1600">
                <a:solidFill>
                  <a:schemeClr val="dk1"/>
                </a:solidFill>
              </a:rPr>
              <a:t>Procedure: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Strings mounted individually and tuned to D2 (wound) or D3 (unison)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Microphone placed ~1.5 cm above string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Plucking performed at 1/8th of string length (65 cm)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Recorded at 44100 Hz sample rate, processed in Logic Pro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Dynamics: </a:t>
            </a:r>
            <a:r>
              <a:rPr i="1" lang="sv" sz="1600">
                <a:solidFill>
                  <a:schemeClr val="dk1"/>
                </a:solidFill>
              </a:rPr>
              <a:t>mp, mf, f</a:t>
            </a:r>
            <a:endParaRPr i="1" sz="16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98375" y="4238700"/>
            <a:ext cx="70869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700">
                <a:solidFill>
                  <a:schemeClr val="dk1"/>
                </a:solidFill>
              </a:rPr>
              <a:t>Unison Strings: Gut, Nylgut, Nylon, Steel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700">
                <a:solidFill>
                  <a:schemeClr val="dk1"/>
                </a:solidFill>
              </a:rPr>
              <a:t>Wound Strings: Silk, Nylgut, Nylon, Roundwound, Flatwound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879575" y="182450"/>
            <a:ext cx="622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Method: </a:t>
            </a:r>
            <a:r>
              <a:rPr lang="sv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 Analysis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311700" y="753750"/>
            <a:ext cx="7667400" cy="4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Tasks: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Waveform Plotting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Visualizes amplitude variations over time.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Spectral Analysis (Partial Detection)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Apply STFT, detect peaks and display spectrograms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Amplitude Envelope Estimation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Fitted exponential decay models to amplitude data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Inharmonicity Coefficient Calculation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Measured deviation of partials from harmonic frequencies.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1"/>
                </a:solidFill>
              </a:rPr>
              <a:t>Waveform and Frequency Spectrum Envelope Estimation: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sv" sz="1600">
                <a:solidFill>
                  <a:schemeClr val="dk1"/>
                </a:solidFill>
              </a:rPr>
              <a:t>Using functions that utilize the Hilbert transform and spline interpolation.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674" y="890125"/>
            <a:ext cx="3221202" cy="12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836750" y="333050"/>
            <a:ext cx="74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</a:t>
            </a: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Partial Detection &amp; Amplitude Envelope Estimation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00" y="1355288"/>
            <a:ext cx="4257651" cy="13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00" y="3164025"/>
            <a:ext cx="4257650" cy="14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025" y="3159405"/>
            <a:ext cx="4257651" cy="141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7025" y="1338449"/>
            <a:ext cx="4257650" cy="1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2007500" y="843400"/>
            <a:ext cx="630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700">
                <a:solidFill>
                  <a:schemeClr val="dk1"/>
                </a:solidFill>
              </a:rPr>
              <a:t>Unison Strings: Gut, Nylgut, Nylon, Steel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836750" y="190500"/>
            <a:ext cx="73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Results: Partial Detection &amp; Amplitude Envelope Estimation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884275" y="571325"/>
            <a:ext cx="657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sv" sz="1700">
                <a:solidFill>
                  <a:schemeClr val="dk1"/>
                </a:solidFill>
              </a:rPr>
              <a:t>Wound Strings: Silk, Nylgut, Nylon, Roundwound, Flatwound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88" y="1017725"/>
            <a:ext cx="3931071" cy="12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00" y="2391338"/>
            <a:ext cx="3931051" cy="126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00" y="3741825"/>
            <a:ext cx="3931051" cy="12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750" y="2379775"/>
            <a:ext cx="4116280" cy="12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5750" y="3741824"/>
            <a:ext cx="4116275" cy="129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